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50" d="100"/>
          <a:sy n="150" d="100"/>
        </p:scale>
        <p:origin x="4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53868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B3C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85800"/>
            <a:ext cx="2743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400" dirty="0">
                <a:solidFill>
                  <a:srgbClr val="02C39A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경영공시</a:t>
            </a:r>
            <a:endParaRPr lang="en-US" sz="1400" dirty="0"/>
          </a:p>
        </p:txBody>
      </p:sp>
      <p:sp>
        <p:nvSpPr>
          <p:cNvPr id="3" name="Text 1"/>
          <p:cNvSpPr/>
          <p:nvPr/>
        </p:nvSpPr>
        <p:spPr>
          <a:xfrm>
            <a:off x="640080" y="1051560"/>
            <a:ext cx="786384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38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2026년 2분기</a:t>
            </a:r>
            <a:endParaRPr lang="en-US" sz="38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38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안전보건 예산 사용내역</a:t>
            </a:r>
            <a:endParaRPr lang="en-US" sz="3800" dirty="0"/>
          </a:p>
        </p:txBody>
      </p:sp>
      <p:sp>
        <p:nvSpPr>
          <p:cNvPr id="4" name="Text 2"/>
          <p:cNvSpPr/>
          <p:nvPr/>
        </p:nvSpPr>
        <p:spPr>
          <a:xfrm>
            <a:off x="640080" y="2514600"/>
            <a:ext cx="78638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9FB8BD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고양시청소년재단  ·  전체 12개 시설  ·  단위: 원</a:t>
            </a:r>
            <a:endParaRPr lang="en-US" sz="1300" dirty="0"/>
          </a:p>
        </p:txBody>
      </p:sp>
      <p:sp>
        <p:nvSpPr>
          <p:cNvPr id="5" name="Shape 3"/>
          <p:cNvSpPr/>
          <p:nvPr/>
        </p:nvSpPr>
        <p:spPr>
          <a:xfrm>
            <a:off x="640080" y="3246120"/>
            <a:ext cx="1874520" cy="1234440"/>
          </a:xfrm>
          <a:prstGeom prst="roundRect">
            <a:avLst>
              <a:gd name="adj" fmla="val 5185"/>
            </a:avLst>
          </a:prstGeom>
          <a:solidFill>
            <a:srgbClr val="10444C"/>
          </a:solidFill>
          <a:ln/>
        </p:spPr>
      </p:sp>
      <p:sp>
        <p:nvSpPr>
          <p:cNvPr id="6" name="Text 4"/>
          <p:cNvSpPr/>
          <p:nvPr/>
        </p:nvSpPr>
        <p:spPr>
          <a:xfrm>
            <a:off x="777240" y="3383280"/>
            <a:ext cx="1645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8FD6C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연간 편성 예산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777240" y="3703320"/>
            <a:ext cx="16459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296,491,000</a:t>
            </a:r>
            <a:endParaRPr lang="en-US" sz="1700" dirty="0"/>
          </a:p>
        </p:txBody>
      </p:sp>
      <p:sp>
        <p:nvSpPr>
          <p:cNvPr id="8" name="Shape 6"/>
          <p:cNvSpPr/>
          <p:nvPr/>
        </p:nvSpPr>
        <p:spPr>
          <a:xfrm>
            <a:off x="2697480" y="3246120"/>
            <a:ext cx="1874520" cy="1234440"/>
          </a:xfrm>
          <a:prstGeom prst="roundRect">
            <a:avLst>
              <a:gd name="adj" fmla="val 5185"/>
            </a:avLst>
          </a:prstGeom>
          <a:solidFill>
            <a:srgbClr val="10444C"/>
          </a:solidFill>
          <a:ln/>
        </p:spPr>
      </p:sp>
      <p:sp>
        <p:nvSpPr>
          <p:cNvPr id="9" name="Text 7"/>
          <p:cNvSpPr/>
          <p:nvPr/>
        </p:nvSpPr>
        <p:spPr>
          <a:xfrm>
            <a:off x="2834640" y="3383280"/>
            <a:ext cx="1645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8FD6C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2분기 집행액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2834640" y="3703320"/>
            <a:ext cx="16459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101,876,810</a:t>
            </a:r>
            <a:endParaRPr lang="en-US" sz="1700" dirty="0"/>
          </a:p>
        </p:txBody>
      </p:sp>
      <p:sp>
        <p:nvSpPr>
          <p:cNvPr id="11" name="Shape 9"/>
          <p:cNvSpPr/>
          <p:nvPr/>
        </p:nvSpPr>
        <p:spPr>
          <a:xfrm>
            <a:off x="4754880" y="3246120"/>
            <a:ext cx="1874520" cy="1234440"/>
          </a:xfrm>
          <a:prstGeom prst="roundRect">
            <a:avLst>
              <a:gd name="adj" fmla="val 5185"/>
            </a:avLst>
          </a:prstGeom>
          <a:solidFill>
            <a:srgbClr val="10444C"/>
          </a:solidFill>
          <a:ln/>
        </p:spPr>
      </p:sp>
      <p:sp>
        <p:nvSpPr>
          <p:cNvPr id="12" name="Text 10"/>
          <p:cNvSpPr/>
          <p:nvPr/>
        </p:nvSpPr>
        <p:spPr>
          <a:xfrm>
            <a:off x="4892040" y="3383280"/>
            <a:ext cx="1645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8FD6C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누계 집행액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4892040" y="3703320"/>
            <a:ext cx="16459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131,468,016</a:t>
            </a:r>
            <a:endParaRPr lang="en-US" sz="1700" dirty="0"/>
          </a:p>
        </p:txBody>
      </p:sp>
      <p:sp>
        <p:nvSpPr>
          <p:cNvPr id="14" name="Shape 12"/>
          <p:cNvSpPr/>
          <p:nvPr/>
        </p:nvSpPr>
        <p:spPr>
          <a:xfrm>
            <a:off x="6812280" y="3246120"/>
            <a:ext cx="1874520" cy="1234440"/>
          </a:xfrm>
          <a:prstGeom prst="roundRect">
            <a:avLst>
              <a:gd name="adj" fmla="val 5185"/>
            </a:avLst>
          </a:prstGeom>
          <a:solidFill>
            <a:srgbClr val="10444C"/>
          </a:solidFill>
          <a:ln/>
        </p:spPr>
      </p:sp>
      <p:sp>
        <p:nvSpPr>
          <p:cNvPr id="15" name="Text 13"/>
          <p:cNvSpPr/>
          <p:nvPr/>
        </p:nvSpPr>
        <p:spPr>
          <a:xfrm>
            <a:off x="6949440" y="3383280"/>
            <a:ext cx="1645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8FD6C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누계 집행률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6949440" y="3703320"/>
            <a:ext cx="16459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44.3%</a:t>
            </a:r>
            <a:endParaRPr lang="en-US" sz="2600" dirty="0"/>
          </a:p>
        </p:txBody>
      </p:sp>
      <p:sp>
        <p:nvSpPr>
          <p:cNvPr id="17" name="Text 15"/>
          <p:cNvSpPr/>
          <p:nvPr/>
        </p:nvSpPr>
        <p:spPr>
          <a:xfrm>
            <a:off x="640080" y="4709160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E8A90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공시 기준일: 2026. 6. 30. / 1</a:t>
            </a:r>
            <a:r>
              <a:rPr lang="ko-KR" altLang="en-US" sz="1000" dirty="0">
                <a:solidFill>
                  <a:srgbClr val="6E8A90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차 추가경정으로 연간 편성 예산 증액</a:t>
            </a:r>
            <a:endParaRPr lang="en-US" altLang="ko-KR" sz="1000" dirty="0">
              <a:solidFill>
                <a:srgbClr val="6E8A90"/>
              </a:solidFill>
              <a:latin typeface="Malgun Gothic" pitchFamily="34" charset="0"/>
              <a:ea typeface="Malgun Gothic" pitchFamily="34" charset="-122"/>
              <a:cs typeface="Malgun Gothic" pitchFamily="34" charset="-12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5486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E293B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시설별 집행 내역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7040880" y="384048"/>
            <a:ext cx="1645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4748B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(단위: 원)</a:t>
            </a:r>
            <a:endParaRPr lang="en-US" sz="1000" dirty="0"/>
          </a:p>
        </p:txBody>
      </p:sp>
      <p:graphicFrame>
        <p:nvGraphicFramePr>
          <p:cNvPr id="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837699"/>
              </p:ext>
            </p:extLst>
          </p:nvPr>
        </p:nvGraphicFramePr>
        <p:xfrm>
          <a:off x="457200" y="777240"/>
          <a:ext cx="8229600" cy="3968496"/>
        </p:xfrm>
        <a:graphic>
          <a:graphicData uri="http://schemas.openxmlformats.org/drawingml/2006/table">
            <a:tbl>
              <a:tblPr/>
              <a:tblGrid>
                <a:gridCol w="1737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41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8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6012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6012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8463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83464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50" b="1" dirty="0" err="1">
                          <a:solidFill>
                            <a:srgbClr val="FFFFFF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시설명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2809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50" b="1" dirty="0">
                          <a:solidFill>
                            <a:srgbClr val="FFFFFF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편성 예산(A)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2809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50" b="1" dirty="0">
                          <a:solidFill>
                            <a:srgbClr val="FFFFFF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1분기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2809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50" b="1" dirty="0">
                          <a:solidFill>
                            <a:srgbClr val="FFFFFF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2분기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2809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50" b="1" dirty="0">
                          <a:solidFill>
                            <a:srgbClr val="FFFFFF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3분기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2809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50" b="1" dirty="0">
                          <a:solidFill>
                            <a:srgbClr val="FFFFFF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4분기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2809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50" b="1" dirty="0">
                          <a:solidFill>
                            <a:srgbClr val="FFFFFF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누계 집행액(B)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2809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50" b="1" dirty="0">
                          <a:solidFill>
                            <a:srgbClr val="FFFFFF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집행 잔액(A-B)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2809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50" b="1" dirty="0">
                          <a:solidFill>
                            <a:srgbClr val="FFFFFF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집행률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2809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46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사무국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53,253,000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3,016,400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98,080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3,114,480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50,138,520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5.8%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346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토당청소년수련관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69,310,000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7,337,780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33,122,400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40,460,180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28,849,820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58.4%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346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마두청소년수련관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46,193,000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7,379,171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17,936,830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25,316,001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20,876,999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54.8%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346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일산서구청소년수련관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42,646,000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4,587,000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6,257,540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10,844,540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31,801,460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25.4%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346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성사청소년문화의집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1,500,000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812,000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812,000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688,000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54.1%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346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탄현청소년문화의집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20,633,000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1,784,555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810,000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2,594,555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18,038,445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12.6%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346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송포청소년문화의집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30,418,000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2,426,600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16,740,500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19,167,100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11,250,900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63.0%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346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고양시청소년상담복지센터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14,377,000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586,000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9,544,000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586,000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13,791,000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4.1%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346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고양시학교밖청소년지원센터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5,120,000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2,272,500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109,500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2,382,000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2,738,000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46.5%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346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화정청소년자유공간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5,841,000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5,841,000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5,841,000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0.0%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346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행신청소년자유공간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4,900,000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10,604,960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10,604,960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-5,704,960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0.0%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346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주교청소년자유공간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2,300,000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201,200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latin typeface="Malgun Gothic" charset="0"/>
                          <a:ea typeface="Malgun Gothic" charset="0"/>
                          <a:cs typeface="Malgun Gothic" charset="0"/>
                        </a:rPr>
                        <a:t>-</a:t>
                      </a: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201,200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2,098,800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8.7%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3464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50" b="1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계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BE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b="1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296,491,000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BE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b="1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29,591,206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BE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b="1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101,876,810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BE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b="1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BE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b="1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BE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b="1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131,468,016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BE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b="1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165,022,984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BE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b="1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44.3%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B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5" name="Text 2"/>
          <p:cNvSpPr/>
          <p:nvPr/>
        </p:nvSpPr>
        <p:spPr>
          <a:xfrm>
            <a:off x="457200" y="4773168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4748B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· 집행률 = 누계 집행액(B) / 편성 예산(A)  ·  공시 기준일: 2026. 6. 30.</a:t>
            </a:r>
            <a:endParaRPr lang="en-US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240</Words>
  <Application>Microsoft Office PowerPoint</Application>
  <PresentationFormat>화면 슬라이드 쇼(16:9)</PresentationFormat>
  <Paragraphs>144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Malgun Gothic</vt:lpstr>
      <vt:lpstr>Malgun Gothic</vt:lpstr>
      <vt:lpstr>Arial</vt:lpstr>
      <vt:lpstr>Calibri</vt:lpstr>
      <vt:lpstr>Office Theme</vt:lpstr>
      <vt:lpstr>PowerPoint 프레젠테이션</vt:lpstr>
      <vt:lpstr>PowerPoint 프레젠테이션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2026년 2분기 안전보건 예산 사용내역</dc:title>
  <dc:subject>PptxGenJS Presentation</dc:subject>
  <dc:creator>PptxGenJS</dc:creator>
  <cp:lastModifiedBy>User</cp:lastModifiedBy>
  <cp:revision>6</cp:revision>
  <dcterms:created xsi:type="dcterms:W3CDTF">2026-07-06T06:51:52Z</dcterms:created>
  <dcterms:modified xsi:type="dcterms:W3CDTF">2026-07-07T08:16:05Z</dcterms:modified>
</cp:coreProperties>
</file>